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3"/>
  </p:notesMasterIdLst>
  <p:sldIdLst>
    <p:sldId id="300" r:id="rId2"/>
  </p:sldIdLst>
  <p:sldSz cx="14401800" cy="18002250"/>
  <p:notesSz cx="6858000" cy="9144000"/>
  <p:defaultTextStyle>
    <a:defPPr>
      <a:defRPr lang="ru-RU"/>
    </a:defPPr>
    <a:lvl1pPr marL="0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73348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46698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820045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93395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66744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640091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913440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186789" algn="l" defTabSz="54669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EDAB"/>
    <a:srgbClr val="FFEFB3"/>
    <a:srgbClr val="FFEEAF"/>
    <a:srgbClr val="297F37"/>
    <a:srgbClr val="A80000"/>
    <a:srgbClr val="75CD7F"/>
    <a:srgbClr val="69C974"/>
    <a:srgbClr val="5567BF"/>
    <a:srgbClr val="23A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43" autoAdjust="0"/>
  </p:normalViewPr>
  <p:slideViewPr>
    <p:cSldViewPr>
      <p:cViewPr>
        <p:scale>
          <a:sx n="40" d="100"/>
          <a:sy n="40" d="100"/>
        </p:scale>
        <p:origin x="-1428" y="-78"/>
      </p:cViewPr>
      <p:guideLst>
        <p:guide orient="horz" pos="5671"/>
        <p:guide pos="4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448DF-E222-49FE-B1C6-FDF5C84E68E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36FD7-E305-49FF-A2CE-903E7AAF84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1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05026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810053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215080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620106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025133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30158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35185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40211" algn="l" defTabSz="81005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64719" y="3600472"/>
            <a:ext cx="12961623" cy="4800601"/>
          </a:xfrm>
        </p:spPr>
        <p:txBody>
          <a:bodyPr vert="horz" lIns="20409" tIns="0" rIns="20409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21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60286" y="8745727"/>
            <a:ext cx="10081263" cy="460057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204094" indent="0" algn="ctr">
              <a:buNone/>
            </a:lvl2pPr>
            <a:lvl3pPr marL="408185" indent="0" algn="ctr">
              <a:buNone/>
            </a:lvl3pPr>
            <a:lvl4pPr marL="612278" indent="0" algn="ctr">
              <a:buNone/>
            </a:lvl4pPr>
            <a:lvl5pPr marL="816371" indent="0" algn="ctr">
              <a:buNone/>
            </a:lvl5pPr>
            <a:lvl6pPr marL="1020465" indent="0" algn="ctr">
              <a:buNone/>
            </a:lvl6pPr>
            <a:lvl7pPr marL="1224556" indent="0" algn="ctr">
              <a:buNone/>
            </a:lvl7pPr>
            <a:lvl8pPr marL="1428650" indent="0" algn="ctr">
              <a:buNone/>
            </a:lvl8pPr>
            <a:lvl9pPr marL="1632743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441328" y="720942"/>
            <a:ext cx="3240407" cy="1536025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20103" y="720942"/>
            <a:ext cx="9481183" cy="1536025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0328" y="1600231"/>
            <a:ext cx="11161395" cy="4800601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1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0328" y="6582968"/>
            <a:ext cx="11161395" cy="3962990"/>
          </a:xfrm>
        </p:spPr>
        <p:txBody>
          <a:bodyPr anchor="t"/>
          <a:lstStyle>
            <a:lvl1pPr marL="32655" indent="0" algn="l">
              <a:buNone/>
              <a:defRPr sz="900">
                <a:solidFill>
                  <a:schemeClr val="tx1"/>
                </a:solidFill>
              </a:defRPr>
            </a:lvl1pPr>
            <a:lvl2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2481576" y="16843787"/>
            <a:ext cx="1200151" cy="958460"/>
          </a:xfrm>
        </p:spPr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20110" y="4200554"/>
            <a:ext cx="6360795" cy="11880650"/>
          </a:xfrm>
        </p:spPr>
        <p:txBody>
          <a:bodyPr/>
          <a:lstStyle>
            <a:lvl1pPr>
              <a:defRPr sz="13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20937" y="4200554"/>
            <a:ext cx="6360795" cy="11880650"/>
          </a:xfrm>
        </p:spPr>
        <p:txBody>
          <a:bodyPr/>
          <a:lstStyle>
            <a:lvl1pPr>
              <a:defRPr sz="13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108" y="716787"/>
            <a:ext cx="12961623" cy="300038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0103" y="4029673"/>
            <a:ext cx="6363295" cy="1971080"/>
          </a:xfrm>
        </p:spPr>
        <p:txBody>
          <a:bodyPr anchor="ctr"/>
          <a:lstStyle>
            <a:lvl1pPr marL="0" indent="0">
              <a:buNone/>
              <a:defRPr sz="1000" b="0" cap="all" baseline="0">
                <a:solidFill>
                  <a:schemeClr val="tx1"/>
                </a:solidFill>
              </a:defRPr>
            </a:lvl1pPr>
            <a:lvl2pPr>
              <a:buNone/>
              <a:defRPr sz="900" b="1"/>
            </a:lvl2pPr>
            <a:lvl3pPr>
              <a:buNone/>
              <a:defRPr sz="800" b="1"/>
            </a:lvl3pPr>
            <a:lvl4pPr>
              <a:buNone/>
              <a:defRPr sz="800" b="1"/>
            </a:lvl4pPr>
            <a:lvl5pPr>
              <a:buNone/>
              <a:defRPr sz="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7315932" y="4029673"/>
            <a:ext cx="6365795" cy="1971080"/>
          </a:xfrm>
        </p:spPr>
        <p:txBody>
          <a:bodyPr anchor="ctr"/>
          <a:lstStyle>
            <a:lvl1pPr marL="0" indent="0">
              <a:buNone/>
              <a:defRPr sz="1000" b="0" cap="all" baseline="0">
                <a:solidFill>
                  <a:schemeClr val="tx1"/>
                </a:solidFill>
              </a:defRPr>
            </a:lvl1pPr>
            <a:lvl2pPr>
              <a:buNone/>
              <a:defRPr sz="900" b="1"/>
            </a:lvl2pPr>
            <a:lvl3pPr>
              <a:buNone/>
              <a:defRPr sz="800" b="1"/>
            </a:lvl3pPr>
            <a:lvl4pPr>
              <a:buNone/>
              <a:defRPr sz="800" b="1"/>
            </a:lvl4pPr>
            <a:lvl5pPr>
              <a:buNone/>
              <a:defRPr sz="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720103" y="6200803"/>
            <a:ext cx="6363295" cy="9880406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315932" y="6200803"/>
            <a:ext cx="6365795" cy="9880406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112" y="716772"/>
            <a:ext cx="4738095" cy="3050381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9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20112" y="4000530"/>
            <a:ext cx="4738095" cy="12080680"/>
          </a:xfrm>
        </p:spPr>
        <p:txBody>
          <a:bodyPr/>
          <a:lstStyle>
            <a:lvl1pPr marL="0" indent="0">
              <a:buNone/>
              <a:defRPr sz="600"/>
            </a:lvl1pPr>
            <a:lvl2pPr>
              <a:buNone/>
              <a:defRPr sz="600"/>
            </a:lvl2pPr>
            <a:lvl3pPr>
              <a:buNone/>
              <a:defRPr sz="400"/>
            </a:lvl3pPr>
            <a:lvl4pPr>
              <a:buNone/>
              <a:defRPr sz="400"/>
            </a:lvl4pPr>
            <a:lvl5pPr>
              <a:buNone/>
              <a:defRPr sz="4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630724" y="716777"/>
            <a:ext cx="8051007" cy="15364429"/>
          </a:xfrm>
        </p:spPr>
        <p:txBody>
          <a:bodyPr/>
          <a:lstStyle>
            <a:lvl1pPr>
              <a:defRPr sz="1300"/>
            </a:lvl1pPr>
            <a:lvl2pPr>
              <a:defRPr sz="1000"/>
            </a:lvl2pPr>
            <a:lvl3pPr>
              <a:defRPr sz="900"/>
            </a:lvl3pPr>
            <a:lvl4pPr>
              <a:defRPr sz="900"/>
            </a:lvl4pPr>
            <a:lvl5pPr>
              <a:defRPr sz="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371" y="1600221"/>
            <a:ext cx="8641080" cy="1371007"/>
          </a:xfrm>
        </p:spPr>
        <p:txBody>
          <a:bodyPr lIns="20409" rIns="20409" bIns="0" anchor="b">
            <a:sp3d prstMaterial="softEdge"/>
          </a:bodyPr>
          <a:lstStyle>
            <a:lvl1pPr algn="ctr">
              <a:buNone/>
              <a:defRPr sz="9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880371" y="4808958"/>
            <a:ext cx="8641080" cy="10401301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14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0371" y="3062834"/>
            <a:ext cx="8641080" cy="1392169"/>
          </a:xfrm>
        </p:spPr>
        <p:txBody>
          <a:bodyPr lIns="20409" tIns="20409" rIns="20409" anchor="t"/>
          <a:lstStyle>
            <a:lvl1pPr marL="0" indent="0" algn="ctr">
              <a:buNone/>
              <a:defRPr sz="600"/>
            </a:lvl1pPr>
            <a:lvl2pPr>
              <a:defRPr sz="6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720108" y="720946"/>
            <a:ext cx="12961623" cy="3000383"/>
          </a:xfrm>
          <a:prstGeom prst="rect">
            <a:avLst/>
          </a:prstGeom>
        </p:spPr>
        <p:txBody>
          <a:bodyPr vert="horz" lIns="40817" tIns="20409" rIns="40817" bIns="20409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720108" y="4200546"/>
            <a:ext cx="12961623" cy="12361547"/>
          </a:xfrm>
          <a:prstGeom prst="rect">
            <a:avLst/>
          </a:prstGeom>
        </p:spPr>
        <p:txBody>
          <a:bodyPr vert="horz" lIns="40817" tIns="20409" rIns="40817" bIns="20409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20115" y="16843787"/>
            <a:ext cx="3360423" cy="958460"/>
          </a:xfrm>
          <a:prstGeom prst="rect">
            <a:avLst/>
          </a:prstGeom>
        </p:spPr>
        <p:txBody>
          <a:bodyPr vert="horz" lIns="40817" tIns="20409" rIns="40817" bIns="20409" anchor="b"/>
          <a:lstStyle>
            <a:lvl1pPr algn="l" eaLnBrk="1" latinLnBrk="0" hangingPunct="1">
              <a:defRPr kumimoji="0" sz="6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A5886D-006B-4685-90B8-6981A9BB544C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920634" y="16843787"/>
            <a:ext cx="4560571" cy="958460"/>
          </a:xfrm>
          <a:prstGeom prst="rect">
            <a:avLst/>
          </a:prstGeom>
        </p:spPr>
        <p:txBody>
          <a:bodyPr vert="horz" lIns="40817" tIns="20409" rIns="40817" bIns="20409" anchor="b"/>
          <a:lstStyle>
            <a:lvl1pPr algn="ctr" eaLnBrk="1" latinLnBrk="0" hangingPunct="1">
              <a:defRPr kumimoji="0" sz="6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2481576" y="16843787"/>
            <a:ext cx="1200151" cy="958460"/>
          </a:xfrm>
          <a:prstGeom prst="rect">
            <a:avLst/>
          </a:prstGeom>
        </p:spPr>
        <p:txBody>
          <a:bodyPr vert="horz" lIns="0" tIns="20409" rIns="0" bIns="20409" anchor="b"/>
          <a:lstStyle>
            <a:lvl1pPr algn="r" eaLnBrk="1" latinLnBrk="0" hangingPunct="1">
              <a:defRPr kumimoji="0" sz="6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3486F9-0443-4FEC-B0EB-55906F9931E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19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44912" indent="-183683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87776" indent="-126537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6151" indent="-102047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04116" indent="-81638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689833" indent="-81638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787799" indent="-81638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877598" indent="-81638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967401" indent="-81638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057201" indent="-81638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40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081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122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163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204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245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286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327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4481" y="5112693"/>
            <a:ext cx="6592399" cy="7200800"/>
          </a:xfrm>
        </p:spPr>
        <p:txBody>
          <a:bodyPr numCol="1"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+mj-lt"/>
              </a:rPr>
              <a:t>1)Жители г. </a:t>
            </a:r>
            <a:r>
              <a:rPr lang="ru-RU" sz="2000" b="1" dirty="0" err="1">
                <a:solidFill>
                  <a:srgbClr val="002060"/>
                </a:solidFill>
                <a:latin typeface="+mj-lt"/>
              </a:rPr>
              <a:t>В.Новгорода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 и Новгородского района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: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+mj-lt"/>
              </a:rPr>
              <a:t>Управление </a:t>
            </a:r>
            <a:r>
              <a:rPr lang="ru-RU" sz="2000" b="1" dirty="0" err="1">
                <a:solidFill>
                  <a:srgbClr val="002060"/>
                </a:solidFill>
                <a:latin typeface="+mj-lt"/>
              </a:rPr>
              <a:t>Роспотребнадзора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 по Новгородской области: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  <a:p>
            <a:r>
              <a:rPr lang="ru-RU" sz="2000" dirty="0">
                <a:solidFill>
                  <a:srgbClr val="002060"/>
                </a:solidFill>
                <a:latin typeface="+mj-lt"/>
              </a:rPr>
              <a:t>тел. 971-106 - общественная приемная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Управления;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  <a:p>
            <a:r>
              <a:rPr lang="ru-RU" sz="2000" dirty="0">
                <a:solidFill>
                  <a:srgbClr val="002060"/>
                </a:solidFill>
                <a:latin typeface="+mj-lt"/>
              </a:rPr>
              <a:t>тел. 971-069; 971-094; 971-092; 971-095 - отдел защиты прав потребителей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;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  <a:p>
            <a:r>
              <a:rPr lang="ru-RU" sz="2400" b="1" dirty="0">
                <a:solidFill>
                  <a:schemeClr val="bg1"/>
                </a:solidFill>
              </a:rPr>
              <a:t> </a:t>
            </a:r>
            <a:r>
              <a:rPr lang="ru-RU" sz="2400" b="1" dirty="0" smtClean="0">
                <a:solidFill>
                  <a:schemeClr val="bg1"/>
                </a:solidFill>
              </a:rPr>
              <a:t>2)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Жители 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Боровичского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61229" lvl="0" indent="0" algn="ctr"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Хвойнского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Любытинского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Мошенского, </a:t>
            </a:r>
          </a:p>
          <a:p>
            <a:pPr marL="61229" lvl="0" indent="0" algn="ctr"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Окуловского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Пестовского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муниципальных районов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Территориальный отдел Управления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Роспотребнадзора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Новгородской области в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Боровичском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районе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</a:t>
            </a:r>
            <a:r>
              <a:rPr lang="ru-RU" sz="2000" b="1" dirty="0">
                <a:solidFill>
                  <a:srgbClr val="002060"/>
                </a:solidFill>
              </a:rPr>
              <a:t>8(81664) </a:t>
            </a:r>
            <a:r>
              <a:rPr lang="ru-RU" sz="2000" b="1" dirty="0" smtClean="0">
                <a:solidFill>
                  <a:srgbClr val="002060"/>
                </a:solidFill>
              </a:rPr>
              <a:t>2-59-86</a:t>
            </a:r>
          </a:p>
          <a:p>
            <a:endParaRPr lang="ru-RU" sz="20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3)Жители 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Валдайского, 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Демянского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Маревского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и </a:t>
            </a:r>
            <a:r>
              <a:rPr lang="ru-RU" sz="2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Крестецкого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муниципальных районов</a:t>
            </a:r>
          </a:p>
          <a:p>
            <a:pPr marL="173038" lvl="0" algn="just">
              <a:spcAft>
                <a:spcPts val="300"/>
              </a:spcAft>
            </a:pPr>
            <a:r>
              <a:rPr lang="ru-RU" sz="2000" dirty="0">
                <a:solidFill>
                  <a:srgbClr val="002060"/>
                </a:solidFill>
                <a:cs typeface="Arial" panose="020B0604020202020204" pitchFamily="34" charset="0"/>
              </a:rPr>
              <a:t>Территориальный отдел Управления </a:t>
            </a:r>
            <a:r>
              <a:rPr lang="ru-RU" sz="2000" dirty="0" err="1">
                <a:solidFill>
                  <a:srgbClr val="002060"/>
                </a:solidFill>
                <a:cs typeface="Arial" panose="020B0604020202020204" pitchFamily="34" charset="0"/>
              </a:rPr>
              <a:t>Роспотребнадзора</a:t>
            </a:r>
            <a:r>
              <a:rPr lang="ru-RU" sz="2000" dirty="0">
                <a:solidFill>
                  <a:srgbClr val="002060"/>
                </a:solidFill>
                <a:cs typeface="Arial" panose="020B0604020202020204" pitchFamily="34" charset="0"/>
              </a:rPr>
              <a:t> по Новгородской области в Валдайском районе:</a:t>
            </a:r>
            <a:endParaRPr lang="ru-RU" sz="20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801687" indent="0" algn="ctr">
              <a:spcAft>
                <a:spcPts val="30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тел. </a:t>
            </a:r>
            <a:r>
              <a:rPr lang="ru-RU" sz="2000" b="1" dirty="0">
                <a:solidFill>
                  <a:srgbClr val="002060"/>
                </a:solidFill>
              </a:rPr>
              <a:t>8(81666) 2-50-36 </a:t>
            </a:r>
          </a:p>
          <a:p>
            <a:endParaRPr lang="ru-RU" sz="2000" b="1" dirty="0">
              <a:solidFill>
                <a:srgbClr val="002060"/>
              </a:solidFill>
              <a:latin typeface="+mj-lt"/>
            </a:endParaRPr>
          </a:p>
          <a:p>
            <a:endParaRPr lang="ru-RU" sz="2000" b="1" dirty="0" smtClean="0">
              <a:solidFill>
                <a:srgbClr val="002060"/>
              </a:solidFill>
              <a:latin typeface="+mj-lt"/>
            </a:endParaRPr>
          </a:p>
          <a:p>
            <a:endParaRPr lang="ru-RU" sz="2000" b="1" dirty="0">
              <a:solidFill>
                <a:srgbClr val="002060"/>
              </a:solidFill>
              <a:latin typeface="+mj-lt"/>
            </a:endParaRPr>
          </a:p>
          <a:p>
            <a:endParaRPr lang="ru-RU" sz="2000" b="1" dirty="0" smtClean="0">
              <a:solidFill>
                <a:srgbClr val="002060"/>
              </a:solidFill>
              <a:latin typeface="+mj-lt"/>
            </a:endParaRPr>
          </a:p>
          <a:p>
            <a:endParaRPr lang="ru-RU" sz="2000" b="1" dirty="0">
              <a:solidFill>
                <a:srgbClr val="002060"/>
              </a:solidFill>
              <a:latin typeface="+mj-lt"/>
            </a:endParaRPr>
          </a:p>
          <a:p>
            <a:endParaRPr lang="ru-RU" sz="2000" b="1" dirty="0" smtClean="0">
              <a:solidFill>
                <a:srgbClr val="002060"/>
              </a:solidFill>
              <a:latin typeface="+mj-lt"/>
            </a:endParaRPr>
          </a:p>
          <a:p>
            <a:endParaRPr lang="ru-RU" sz="2000" b="1" dirty="0">
              <a:solidFill>
                <a:srgbClr val="002060"/>
              </a:solidFill>
              <a:latin typeface="+mj-lt"/>
            </a:endParaRPr>
          </a:p>
          <a:p>
            <a:endParaRPr lang="ru-RU" sz="2400" dirty="0"/>
          </a:p>
          <a:p>
            <a:r>
              <a:rPr lang="ru-RU" sz="2000" dirty="0">
                <a:solidFill>
                  <a:srgbClr val="002060"/>
                </a:solidFill>
                <a:latin typeface="+mj-lt"/>
              </a:rPr>
              <a:t> </a:t>
            </a:r>
            <a:endParaRPr lang="ru-RU" sz="2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325" lvl="0" indent="573088" algn="just">
              <a:spcBef>
                <a:spcPts val="0"/>
              </a:spcBef>
              <a:buNone/>
            </a:pPr>
            <a:endParaRPr lang="ru-RU" sz="2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325" lvl="0" indent="573088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9248" y="5795019"/>
            <a:ext cx="6961867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300"/>
              </a:spcAft>
            </a:pPr>
            <a:endParaRPr lang="ru-RU" sz="2000" b="1" dirty="0" smtClean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lvl="0" algn="ctr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Жители 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г.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Страрорусского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,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Солецкого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</a:t>
            </a:r>
          </a:p>
          <a:p>
            <a:pPr lvl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Парфинского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Холмского ,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Волотовского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Поддорского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и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Шимского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муниципальных районов  </a:t>
            </a:r>
            <a:endParaRPr lang="ru-RU" sz="20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173038" lvl="0" indent="9525" algn="just">
              <a:buNone/>
            </a:pP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Территориальный отдел Управления  Роспотребнадзора по Новгородской области в Старорусском </a:t>
            </a:r>
            <a:r>
              <a:rPr lang="ru-RU" sz="20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районе:</a:t>
            </a:r>
          </a:p>
          <a:p>
            <a:pPr marL="173038" lvl="0" indent="9525" algn="just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     Тел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8(81652) 5-74-52: 5-73-97</a:t>
            </a:r>
          </a:p>
          <a:p>
            <a:pPr lvl="0" algn="ctr">
              <a:spcAft>
                <a:spcPts val="300"/>
              </a:spcAft>
            </a:pP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	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+mj-lt"/>
              </a:rPr>
              <a:t>Жители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и </a:t>
            </a:r>
            <a:r>
              <a:rPr lang="ru-RU" sz="2000" b="1" dirty="0" err="1">
                <a:solidFill>
                  <a:srgbClr val="002060"/>
                </a:solidFill>
                <a:latin typeface="+mj-lt"/>
              </a:rPr>
              <a:t>Маловишерского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и </a:t>
            </a:r>
            <a:r>
              <a:rPr lang="ru-RU" sz="2000" b="1" dirty="0" err="1">
                <a:solidFill>
                  <a:srgbClr val="002060"/>
                </a:solidFill>
                <a:latin typeface="+mj-lt"/>
              </a:rPr>
              <a:t>Чудовсого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муниципальных районов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  <a:p>
            <a:r>
              <a:rPr lang="ru-RU" sz="2000" dirty="0">
                <a:solidFill>
                  <a:srgbClr val="002060"/>
                </a:solidFill>
                <a:latin typeface="+mj-lt"/>
              </a:rPr>
              <a:t>Территориальный отдел Управления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Роспотребнадзора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по Новгородской области в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Маловишерском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районе:</a:t>
            </a:r>
          </a:p>
          <a:p>
            <a:pPr indent="546100"/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  тел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8(81660) 3-37-57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, 3-68-60 (г. М. Вишера)</a:t>
            </a:r>
          </a:p>
          <a:p>
            <a:pPr indent="546100"/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   тел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8(81665) 5-52-41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; 5-47-46  (г. Чудово</a:t>
            </a:r>
            <a:r>
              <a:rPr lang="ru-RU" sz="2100" b="1" dirty="0" smtClean="0">
                <a:solidFill>
                  <a:srgbClr val="002060"/>
                </a:solidFill>
              </a:rPr>
              <a:t>)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 indent="546100"/>
            <a:endParaRPr lang="ru-RU" sz="2100" b="1" dirty="0">
              <a:solidFill>
                <a:srgbClr val="002060"/>
              </a:solidFill>
            </a:endParaRPr>
          </a:p>
          <a:p>
            <a:pPr marL="173038" algn="ctr">
              <a:spcBef>
                <a:spcPts val="0"/>
              </a:spcBef>
              <a:spcAft>
                <a:spcPts val="300"/>
              </a:spcAft>
              <a:buNone/>
            </a:pPr>
            <a:endParaRPr lang="ru-RU" sz="2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382" y="2078800"/>
            <a:ext cx="13923733" cy="3037173"/>
          </a:xfrm>
          <a:prstGeom prst="rect">
            <a:avLst/>
          </a:prstGeom>
          <a:solidFill>
            <a:srgbClr val="FFEFB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"/>
          </a:effectLst>
        </p:spPr>
        <p:txBody>
          <a:bodyPr wrap="square" tIns="36000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Управление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Роспотребнадзора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Новгородской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совместно с Центром по информированию и консультированию потребителей, общественными организациями по защите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 потребителей 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проводит 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горячую линию</a:t>
            </a:r>
            <a:r>
              <a:rPr lang="ru-RU" sz="22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»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по  </a:t>
            </a:r>
            <a:r>
              <a:rPr lang="ru-RU" sz="2400" b="1" dirty="0">
                <a:solidFill>
                  <a:srgbClr val="002060"/>
                </a:solidFill>
                <a:latin typeface="+mj-lt"/>
              </a:rPr>
              <a:t>вопросам соблюдения законодательства о защите прав потребителей при предоставлении бытовых услуг (ремонта бытовой техники, ремонта и пошива швейных, меховых и кожаных изделий, головных уборов, пошива обуви, услуг химической чистки, оказанию парикмахерских услуг, услуг по изготовлению мебели, ремонта и изготовления ювелирных изделий и других услуг)  обращаться по телефонам: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878216" y="250401"/>
            <a:ext cx="8454391" cy="1774573"/>
          </a:xfrm>
          <a:prstGeom prst="roundRect">
            <a:avLst>
              <a:gd name="adj" fmla="val 10693"/>
            </a:avLst>
          </a:prstGeom>
          <a:solidFill>
            <a:srgbClr val="FFEDAB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indent="176213" algn="ctr">
              <a:lnSpc>
                <a:spcPct val="114000"/>
              </a:lnSpc>
            </a:pPr>
            <a:r>
              <a:rPr lang="ru-RU" sz="2800" b="1" dirty="0">
                <a:solidFill>
                  <a:srgbClr val="002060"/>
                </a:solidFill>
                <a:latin typeface="Arial"/>
              </a:rPr>
              <a:t>по вопросам защиты прав </a:t>
            </a:r>
            <a:endParaRPr lang="ru-RU" sz="2800" b="1" dirty="0" smtClean="0">
              <a:solidFill>
                <a:srgbClr val="002060"/>
              </a:solidFill>
              <a:latin typeface="Arial"/>
            </a:endParaRPr>
          </a:p>
          <a:p>
            <a:pPr indent="176213" algn="ctr">
              <a:lnSpc>
                <a:spcPct val="114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Arial"/>
              </a:rPr>
              <a:t>потребителей бытовых </a:t>
            </a:r>
            <a:r>
              <a:rPr lang="ru-RU" sz="2800" b="1" dirty="0">
                <a:solidFill>
                  <a:srgbClr val="002060"/>
                </a:solidFill>
                <a:latin typeface="Arial"/>
              </a:rPr>
              <a:t>услуг </a:t>
            </a:r>
          </a:p>
          <a:p>
            <a:pPr indent="176213" algn="ctr">
              <a:lnSpc>
                <a:spcPct val="114000"/>
              </a:lnSpc>
            </a:pPr>
            <a:r>
              <a:rPr lang="ru-RU" sz="3600" b="1" dirty="0" smtClean="0">
                <a:solidFill>
                  <a:srgbClr val="C00000"/>
                </a:solidFill>
                <a:latin typeface="Arial"/>
              </a:rPr>
              <a:t>13 июня 2024года с 10-00 до 14-00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57" y="196577"/>
            <a:ext cx="3331424" cy="188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8465" y="12745541"/>
            <a:ext cx="1335093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>
                <a:srgbClr val="FFFFFF">
                  <a:shade val="95000"/>
                </a:srgbClr>
              </a:buClr>
              <a:buSzPct val="65000"/>
            </a:pPr>
            <a:r>
              <a:rPr lang="ru-RU" sz="2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ru-RU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информированию и консультированию </a:t>
            </a:r>
            <a:r>
              <a:rPr lang="ru-RU" sz="2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потребителей </a:t>
            </a:r>
            <a:endParaRPr lang="ru-RU" sz="2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>
              <a:buClr>
                <a:srgbClr val="FFFFFF">
                  <a:shade val="95000"/>
                </a:srgbClr>
              </a:buClr>
              <a:buSzPct val="65000"/>
            </a:pPr>
            <a:r>
              <a:rPr lang="ru-RU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ФБУЗ </a:t>
            </a:r>
            <a:r>
              <a:rPr lang="ru-RU" sz="2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гигиены и эпидемиологии в Новгородской области»</a:t>
            </a:r>
          </a:p>
          <a:p>
            <a:pPr lvl="0" defTabSz="914400">
              <a:buClr>
                <a:srgbClr val="FFFFFF">
                  <a:shade val="95000"/>
                </a:srgbClr>
              </a:buClr>
              <a:buSzPct val="65000"/>
            </a:pPr>
            <a:r>
              <a:rPr lang="ru-RU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sz="2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8(8162) </a:t>
            </a:r>
            <a:r>
              <a:rPr lang="ru-RU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77-20-38; 73-06-77</a:t>
            </a:r>
          </a:p>
          <a:p>
            <a:pPr lvl="0" algn="ctr" defTabSz="914400">
              <a:buClr>
                <a:srgbClr val="FFFFFF">
                  <a:shade val="95000"/>
                </a:srgbClr>
              </a:buClr>
              <a:buSzPct val="65000"/>
            </a:pP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Новгородская областная общественная организация «Союз потребителей                                                                                               Новгородской области»</a:t>
            </a:r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тел. 8 </a:t>
            </a:r>
            <a:r>
              <a:rPr lang="ru-RU" sz="2400" dirty="0" smtClean="0">
                <a:solidFill>
                  <a:srgbClr val="002060"/>
                </a:solidFill>
              </a:rPr>
              <a:t>921-730-32-47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Новгородская </a:t>
            </a:r>
            <a:r>
              <a:rPr lang="ru-RU" sz="2400" b="1" dirty="0">
                <a:solidFill>
                  <a:srgbClr val="002060"/>
                </a:solidFill>
              </a:rPr>
              <a:t>региональная общественная организация по защите прав потребителей «На страже закона»</a:t>
            </a:r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тел. 8-921-707-28-70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pPr lvl="0" algn="ctr" defTabSz="914400">
              <a:buClr>
                <a:srgbClr val="FFFFFF">
                  <a:shade val="95000"/>
                </a:srgbClr>
              </a:buClr>
              <a:buSzPct val="65000"/>
            </a:pP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27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5206</TotalTime>
  <Words>209</Words>
  <Application>Microsoft Office PowerPoint</Application>
  <PresentationFormat>Произвольный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Жилякова Ирина</dc:creator>
  <cp:lastModifiedBy>user</cp:lastModifiedBy>
  <cp:revision>413</cp:revision>
  <cp:lastPrinted>2019-04-16T13:29:13Z</cp:lastPrinted>
  <dcterms:created xsi:type="dcterms:W3CDTF">2016-09-15T09:01:34Z</dcterms:created>
  <dcterms:modified xsi:type="dcterms:W3CDTF">2024-06-10T06:00:22Z</dcterms:modified>
</cp:coreProperties>
</file>